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1" r:id="rId13"/>
    <p:sldId id="283" r:id="rId14"/>
    <p:sldId id="284" r:id="rId15"/>
    <p:sldId id="285" r:id="rId16"/>
    <p:sldId id="286" r:id="rId17"/>
    <p:sldId id="287" r:id="rId18"/>
    <p:sldId id="321" r:id="rId19"/>
  </p:sldIdLst>
  <p:sldSz cx="18288000" cy="10287000"/>
  <p:notesSz cx="6858000" cy="9144000"/>
  <p:embeddedFontLst>
    <p:embeddedFont>
      <p:font typeface="Poppins" pitchFamily="2" charset="77"/>
      <p:regular r:id="rId21"/>
      <p:bold r:id="rId22"/>
      <p:italic r:id="rId23"/>
      <p:boldItalic r:id="rId24"/>
    </p:embeddedFont>
    <p:embeddedFont>
      <p:font typeface="Poppins Bold" pitchFamily="2" charset="77"/>
      <p:regular r:id="rId25"/>
      <p:bold r:id="rId26"/>
    </p:embeddedFont>
    <p:embeddedFont>
      <p:font typeface="Quicksand Bold" pitchFamily="2" charset="77"/>
      <p:regular r:id="rId27"/>
      <p:bold r:id="rId28"/>
    </p:embeddedFont>
    <p:embeddedFont>
      <p:font typeface="Tahoma" panose="020B0604030504040204" pitchFamily="34" charset="0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4789" autoAdjust="0"/>
  </p:normalViewPr>
  <p:slideViewPr>
    <p:cSldViewPr>
      <p:cViewPr varScale="1">
        <p:scale>
          <a:sx n="75" d="100"/>
          <a:sy n="75" d="100"/>
        </p:scale>
        <p:origin x="920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04.10.2024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7.jpe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2.pn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2.pn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e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png"/><Relationship Id="rId4" Type="http://schemas.openxmlformats.org/officeDocument/2006/relationships/image" Target="../media/image1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8.jpeg"/><Relationship Id="rId9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0.jp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22"/>
          </a:xfrm>
          <a:custGeom>
            <a:avLst/>
            <a:gdLst/>
            <a:ahLst/>
            <a:cxnLst/>
            <a:rect l="l" t="t" r="r" b="b"/>
            <a:pathLst>
              <a:path w="18288000" h="10287022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690475" y="5739325"/>
            <a:ext cx="10592402" cy="2394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sz="8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EVALUATION METRICS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6448659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– </a:t>
            </a:r>
          </a:p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CONFUSION MATRIX</a:t>
            </a:r>
          </a:p>
          <a:p>
            <a:pPr algn="l">
              <a:lnSpc>
                <a:spcPts val="5472"/>
              </a:lnSpc>
            </a:pPr>
            <a:endParaRPr lang="en-US" sz="5700" spc="632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1426014" y="8217599"/>
            <a:ext cx="6356665" cy="770995"/>
          </a:xfrm>
          <a:custGeom>
            <a:avLst/>
            <a:gdLst/>
            <a:ahLst/>
            <a:cxnLst/>
            <a:rect l="l" t="t" r="r" b="b"/>
            <a:pathLst>
              <a:path w="6356665" h="770995">
                <a:moveTo>
                  <a:pt x="0" y="0"/>
                </a:moveTo>
                <a:lnTo>
                  <a:pt x="6356665" y="0"/>
                </a:lnTo>
                <a:lnTo>
                  <a:pt x="6356665" y="770995"/>
                </a:lnTo>
                <a:lnTo>
                  <a:pt x="0" y="7709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29" b="-12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5" name="Freeform 5"/>
          <p:cNvSpPr/>
          <p:nvPr/>
        </p:nvSpPr>
        <p:spPr>
          <a:xfrm>
            <a:off x="588399" y="4397398"/>
            <a:ext cx="10034788" cy="2229670"/>
          </a:xfrm>
          <a:custGeom>
            <a:avLst/>
            <a:gdLst/>
            <a:ahLst/>
            <a:cxnLst/>
            <a:rect l="l" t="t" r="r" b="b"/>
            <a:pathLst>
              <a:path w="10034788" h="2229670">
                <a:moveTo>
                  <a:pt x="0" y="0"/>
                </a:moveTo>
                <a:lnTo>
                  <a:pt x="10034788" y="0"/>
                </a:lnTo>
                <a:lnTo>
                  <a:pt x="10034788" y="2229670"/>
                </a:lnTo>
                <a:lnTo>
                  <a:pt x="0" y="22296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" r="-3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Freeform 6"/>
          <p:cNvSpPr/>
          <p:nvPr/>
        </p:nvSpPr>
        <p:spPr>
          <a:xfrm>
            <a:off x="12002432" y="4300798"/>
            <a:ext cx="5462072" cy="2535381"/>
          </a:xfrm>
          <a:custGeom>
            <a:avLst/>
            <a:gdLst/>
            <a:ahLst/>
            <a:cxnLst/>
            <a:rect l="l" t="t" r="r" b="b"/>
            <a:pathLst>
              <a:path w="5462072" h="2535381">
                <a:moveTo>
                  <a:pt x="0" y="0"/>
                </a:moveTo>
                <a:lnTo>
                  <a:pt x="5462072" y="0"/>
                </a:lnTo>
                <a:lnTo>
                  <a:pt x="5462072" y="2535381"/>
                </a:lnTo>
                <a:lnTo>
                  <a:pt x="0" y="25353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4" r="-44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3250066"/>
            <a:ext cx="10822783" cy="4775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 spc="138" dirty="0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Let's describe these two concepts through words &amp; intuition</a:t>
            </a:r>
          </a:p>
          <a:p>
            <a:pPr algn="l">
              <a:lnSpc>
                <a:spcPts val="3401"/>
              </a:lnSpc>
            </a:pPr>
            <a:endParaRPr lang="en-US" sz="2464" spc="138" dirty="0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 spc="138" dirty="0">
                <a:solidFill>
                  <a:schemeClr val="tx2">
                    <a:lumMod val="60000"/>
                    <a:lumOff val="40000"/>
                  </a:schemeClr>
                </a:solidFill>
                <a:latin typeface="Poppins Bold"/>
                <a:ea typeface="Poppins Bold"/>
                <a:cs typeface="Poppins Bold"/>
                <a:sym typeface="Poppins Bold"/>
              </a:rPr>
              <a:t>Precision of Class A:</a:t>
            </a:r>
          </a:p>
          <a:p>
            <a:pPr algn="l">
              <a:lnSpc>
                <a:spcPts val="3401"/>
              </a:lnSpc>
            </a:pPr>
            <a:endParaRPr lang="en-US" sz="2464" spc="138" dirty="0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 spc="138" dirty="0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From all the datapoints I predicted to be "A", how many were A?</a:t>
            </a:r>
          </a:p>
          <a:p>
            <a:pPr algn="l">
              <a:lnSpc>
                <a:spcPts val="3401"/>
              </a:lnSpc>
            </a:pPr>
            <a:endParaRPr lang="en-US" sz="2464" spc="138" dirty="0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 spc="138" dirty="0">
                <a:solidFill>
                  <a:srgbClr val="009644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</a:t>
            </a:r>
            <a:r>
              <a:rPr lang="en-US" sz="2464" spc="138" dirty="0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: From a universe of </a:t>
            </a:r>
            <a:r>
              <a:rPr lang="en-US" sz="2464" spc="138" dirty="0">
                <a:solidFill>
                  <a:srgbClr val="C00000"/>
                </a:solidFill>
                <a:latin typeface="Poppins Bold"/>
                <a:ea typeface="Poppins Bold"/>
                <a:cs typeface="Poppins Bold"/>
                <a:sym typeface="Poppins Bold"/>
              </a:rPr>
              <a:t>1000 people</a:t>
            </a:r>
            <a:r>
              <a:rPr lang="en-US" sz="2464" spc="138" dirty="0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, we predicted 10 had coronavirus.  In fact only </a:t>
            </a:r>
            <a:r>
              <a:rPr lang="en-US" sz="2464" spc="138" dirty="0">
                <a:solidFill>
                  <a:srgbClr val="C00000"/>
                </a:solidFill>
                <a:latin typeface="Poppins Bold"/>
                <a:ea typeface="Poppins Bold"/>
                <a:cs typeface="Poppins Bold"/>
                <a:sym typeface="Poppins Bold"/>
              </a:rPr>
              <a:t>8 out of these 10 were actually </a:t>
            </a:r>
            <a:r>
              <a:rPr lang="en-US" sz="2464" spc="138" dirty="0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infected.</a:t>
            </a:r>
          </a:p>
          <a:p>
            <a:pPr algn="l">
              <a:lnSpc>
                <a:spcPts val="3401"/>
              </a:lnSpc>
            </a:pPr>
            <a:r>
              <a:rPr lang="en-US" sz="2464" spc="138" dirty="0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Precision = 8/10 == 80%</a:t>
            </a:r>
          </a:p>
        </p:txBody>
      </p:sp>
      <p:sp>
        <p:nvSpPr>
          <p:cNvPr id="4" name="Freeform 4"/>
          <p:cNvSpPr/>
          <p:nvPr/>
        </p:nvSpPr>
        <p:spPr>
          <a:xfrm>
            <a:off x="8701657" y="7853074"/>
            <a:ext cx="4208290" cy="1953490"/>
          </a:xfrm>
          <a:custGeom>
            <a:avLst/>
            <a:gdLst/>
            <a:ahLst/>
            <a:cxnLst/>
            <a:rect l="l" t="t" r="r" b="b"/>
            <a:pathLst>
              <a:path w="4208290" h="1953490">
                <a:moveTo>
                  <a:pt x="0" y="0"/>
                </a:moveTo>
                <a:lnTo>
                  <a:pt x="4208290" y="0"/>
                </a:lnTo>
                <a:lnTo>
                  <a:pt x="4208290" y="1953490"/>
                </a:lnTo>
                <a:lnTo>
                  <a:pt x="0" y="19534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" r="-46"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5" name="Group 5"/>
          <p:cNvGrpSpPr/>
          <p:nvPr/>
        </p:nvGrpSpPr>
        <p:grpSpPr>
          <a:xfrm>
            <a:off x="15460254" y="1680784"/>
            <a:ext cx="2512404" cy="2175629"/>
            <a:chOff x="0" y="0"/>
            <a:chExt cx="4282440" cy="3708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-7730" r="-7730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5460254" y="4339099"/>
            <a:ext cx="2512404" cy="2175629"/>
            <a:chOff x="0" y="0"/>
            <a:chExt cx="4282440" cy="3708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6"/>
              <a:stretch>
                <a:fillRect l="-14987" r="-14987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196685" y="5677445"/>
            <a:ext cx="2512404" cy="2175629"/>
            <a:chOff x="0" y="0"/>
            <a:chExt cx="4282440" cy="3708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7"/>
              <a:stretch>
                <a:fillRect l="-14946" r="-14946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196685" y="2999538"/>
            <a:ext cx="2512404" cy="2175629"/>
            <a:chOff x="0" y="0"/>
            <a:chExt cx="4282440" cy="3708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8"/>
              <a:stretch>
                <a:fillRect l="-14987" r="-14987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24000" y="1347937"/>
            <a:ext cx="12267397" cy="1478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 PRECISION &amp; RECALL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3250066"/>
            <a:ext cx="10822783" cy="5591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 spc="138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Let'sdescribethesetwoconceptsthroughwords&amp;intuition</a:t>
            </a:r>
          </a:p>
          <a:p>
            <a:pPr algn="l">
              <a:lnSpc>
                <a:spcPts val="3401"/>
              </a:lnSpc>
            </a:pPr>
            <a:endParaRPr lang="en-US" sz="2464" spc="138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 spc="138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Recall of Class A:</a:t>
            </a:r>
          </a:p>
          <a:p>
            <a:pPr algn="l">
              <a:lnSpc>
                <a:spcPts val="3401"/>
              </a:lnSpc>
            </a:pPr>
            <a:endParaRPr lang="en-US" sz="2464" spc="138">
              <a:solidFill>
                <a:srgbClr val="2DC5FA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 spc="138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Fromallthedatapointsthattrulywere"A",howmanydidwepredict?</a:t>
            </a:r>
          </a:p>
          <a:p>
            <a:pPr algn="l">
              <a:lnSpc>
                <a:spcPts val="3401"/>
              </a:lnSpc>
            </a:pPr>
            <a:endParaRPr lang="en-US" sz="2464" spc="138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 spc="138">
                <a:solidFill>
                  <a:srgbClr val="009600"/>
                </a:solidFill>
                <a:latin typeface="Poppins Bold"/>
                <a:ea typeface="Poppins Bold"/>
                <a:cs typeface="Poppins Bold"/>
                <a:sym typeface="Poppins Bold"/>
              </a:rPr>
              <a:t>Example</a:t>
            </a:r>
            <a:r>
              <a:rPr lang="en-US" sz="2464" spc="138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: From a universe of </a:t>
            </a:r>
            <a:r>
              <a:rPr lang="en-US" sz="2464" spc="138">
                <a:solidFill>
                  <a:srgbClr val="FF0000"/>
                </a:solidFill>
                <a:latin typeface="Poppins Bold"/>
                <a:ea typeface="Poppins Bold"/>
                <a:cs typeface="Poppins Bold"/>
                <a:sym typeface="Poppins Bold"/>
              </a:rPr>
              <a:t>1000 people</a:t>
            </a:r>
            <a:r>
              <a:rPr lang="en-US" sz="2464" spc="138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, 100 are actually infected with  coronavirus(wedonotknowthis,ofcourse)wecorrectlypredictedthat50  peoplehadthevirus</a:t>
            </a:r>
          </a:p>
          <a:p>
            <a:pPr algn="l">
              <a:lnSpc>
                <a:spcPts val="3401"/>
              </a:lnSpc>
            </a:pPr>
            <a:r>
              <a:rPr lang="en-US" sz="2464" spc="138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Recall=50/100==50%</a:t>
            </a:r>
          </a:p>
          <a:p>
            <a:pPr algn="l">
              <a:lnSpc>
                <a:spcPts val="3401"/>
              </a:lnSpc>
            </a:pPr>
            <a:endParaRPr lang="en-US" sz="2464" spc="138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8701657" y="7853074"/>
            <a:ext cx="4208290" cy="1953490"/>
          </a:xfrm>
          <a:custGeom>
            <a:avLst/>
            <a:gdLst/>
            <a:ahLst/>
            <a:cxnLst/>
            <a:rect l="l" t="t" r="r" b="b"/>
            <a:pathLst>
              <a:path w="4208290" h="1953490">
                <a:moveTo>
                  <a:pt x="0" y="0"/>
                </a:moveTo>
                <a:lnTo>
                  <a:pt x="4208290" y="0"/>
                </a:lnTo>
                <a:lnTo>
                  <a:pt x="4208290" y="1953490"/>
                </a:lnTo>
                <a:lnTo>
                  <a:pt x="0" y="19534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" r="-46"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5" name="Group 5"/>
          <p:cNvGrpSpPr/>
          <p:nvPr/>
        </p:nvGrpSpPr>
        <p:grpSpPr>
          <a:xfrm>
            <a:off x="15460254" y="1680784"/>
            <a:ext cx="2512404" cy="2175629"/>
            <a:chOff x="0" y="0"/>
            <a:chExt cx="4282440" cy="3708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-7730" r="-7730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5460254" y="4339099"/>
            <a:ext cx="2512404" cy="2175629"/>
            <a:chOff x="0" y="0"/>
            <a:chExt cx="4282440" cy="3708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6"/>
              <a:stretch>
                <a:fillRect l="-15355" r="-15355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196685" y="5677445"/>
            <a:ext cx="2512404" cy="2175629"/>
            <a:chOff x="0" y="0"/>
            <a:chExt cx="4282440" cy="3708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7"/>
              <a:stretch>
                <a:fillRect l="-14946" r="-14946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196685" y="2999538"/>
            <a:ext cx="2512404" cy="2175629"/>
            <a:chOff x="0" y="0"/>
            <a:chExt cx="4282440" cy="3708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8"/>
              <a:stretch>
                <a:fillRect l="-15355" r="-15355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524000" y="1347937"/>
            <a:ext cx="12267397" cy="1478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 PRECISION &amp; RECALL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460254" y="1680784"/>
            <a:ext cx="2512404" cy="2175629"/>
            <a:chOff x="0" y="0"/>
            <a:chExt cx="4282440" cy="3708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5355" r="-15355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460254" y="4339099"/>
            <a:ext cx="2512404" cy="2175629"/>
            <a:chOff x="0" y="0"/>
            <a:chExt cx="4282440" cy="3708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5"/>
              <a:stretch>
                <a:fillRect l="-19276" r="-19276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3196685" y="5677445"/>
            <a:ext cx="2512404" cy="2175629"/>
            <a:chOff x="0" y="0"/>
            <a:chExt cx="4282440" cy="3708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6"/>
              <a:stretch>
                <a:fillRect l="-14946" r="-14946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196685" y="2999538"/>
            <a:ext cx="2512404" cy="2175629"/>
            <a:chOff x="0" y="0"/>
            <a:chExt cx="4282440" cy="3708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7"/>
              <a:stretch>
                <a:fillRect l="-14987" r="-14987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524000" y="3250066"/>
            <a:ext cx="10822783" cy="5163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Which one should we prioritize?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 spc="170">
                <a:solidFill>
                  <a:srgbClr val="FF1616"/>
                </a:solidFill>
                <a:latin typeface="Poppins Bold"/>
                <a:ea typeface="Poppins Bold"/>
                <a:cs typeface="Poppins Bold"/>
                <a:sym typeface="Poppins Bold"/>
              </a:rPr>
              <a:t>DEPENDS ON THE PROBLEM</a:t>
            </a:r>
          </a:p>
          <a:p>
            <a:pPr algn="l">
              <a:lnSpc>
                <a:spcPts val="3401"/>
              </a:lnSpc>
            </a:pPr>
            <a:r>
              <a:rPr lang="en-US" sz="2464" spc="120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However, we have to learn how to decide which one we want to prioritize: Predict if a patient has cancer</a:t>
            </a:r>
          </a:p>
          <a:p>
            <a:pPr algn="l">
              <a:lnSpc>
                <a:spcPts val="3401"/>
              </a:lnSpc>
            </a:pPr>
            <a:endParaRPr lang="en-US" sz="2464" spc="120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 spc="-142">
                <a:solidFill>
                  <a:srgbClr val="008037"/>
                </a:solidFill>
                <a:latin typeface="Poppins Bold"/>
                <a:ea typeface="Poppins Bold"/>
                <a:cs typeface="Poppins Bold"/>
                <a:sym typeface="Poppins Bold"/>
              </a:rPr>
              <a:t>Brute Force Precision</a:t>
            </a:r>
            <a:r>
              <a:rPr lang="en-US" sz="2464" spc="-142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: only claim the patient has cancer if every single test comes up true multiple times in a row</a:t>
            </a:r>
          </a:p>
          <a:p>
            <a:pPr algn="l">
              <a:lnSpc>
                <a:spcPts val="3401"/>
              </a:lnSpc>
            </a:pPr>
            <a:endParaRPr lang="en-US" sz="2464" spc="-142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 spc="-142">
                <a:solidFill>
                  <a:srgbClr val="008037"/>
                </a:solidFill>
                <a:latin typeface="Poppins Bold"/>
                <a:ea typeface="Poppins Bold"/>
                <a:cs typeface="Poppins Bold"/>
                <a:sym typeface="Poppins Bold"/>
              </a:rPr>
              <a:t>Brute Force Recall</a:t>
            </a:r>
            <a:r>
              <a:rPr lang="en-US" sz="2464" spc="-142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: assume that a patient has cancer "to play it safe" before more tests come in</a:t>
            </a:r>
          </a:p>
          <a:p>
            <a:pPr algn="l">
              <a:lnSpc>
                <a:spcPts val="3401"/>
              </a:lnSpc>
            </a:pPr>
            <a:endParaRPr lang="en-US" sz="2464" spc="-142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524000" y="1347937"/>
            <a:ext cx="12267397" cy="1478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 PRECISION &amp; RECALL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Freeform 3"/>
          <p:cNvSpPr/>
          <p:nvPr/>
        </p:nvSpPr>
        <p:spPr>
          <a:xfrm>
            <a:off x="1606750" y="5553377"/>
            <a:ext cx="5114157" cy="3704923"/>
          </a:xfrm>
          <a:custGeom>
            <a:avLst/>
            <a:gdLst/>
            <a:ahLst/>
            <a:cxnLst/>
            <a:rect l="l" t="t" r="r" b="b"/>
            <a:pathLst>
              <a:path w="5114157" h="3704923">
                <a:moveTo>
                  <a:pt x="0" y="0"/>
                </a:moveTo>
                <a:lnTo>
                  <a:pt x="5114157" y="0"/>
                </a:lnTo>
                <a:lnTo>
                  <a:pt x="5114157" y="3704923"/>
                </a:lnTo>
                <a:lnTo>
                  <a:pt x="0" y="37049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4" name="Freeform 4"/>
          <p:cNvSpPr/>
          <p:nvPr/>
        </p:nvSpPr>
        <p:spPr>
          <a:xfrm>
            <a:off x="6957531" y="5553377"/>
            <a:ext cx="5654372" cy="3704923"/>
          </a:xfrm>
          <a:custGeom>
            <a:avLst/>
            <a:gdLst/>
            <a:ahLst/>
            <a:cxnLst/>
            <a:rect l="l" t="t" r="r" b="b"/>
            <a:pathLst>
              <a:path w="5654372" h="3704923">
                <a:moveTo>
                  <a:pt x="0" y="0"/>
                </a:moveTo>
                <a:lnTo>
                  <a:pt x="5654372" y="0"/>
                </a:lnTo>
                <a:lnTo>
                  <a:pt x="5654372" y="3704923"/>
                </a:lnTo>
                <a:lnTo>
                  <a:pt x="0" y="37049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5" name="Freeform 5"/>
          <p:cNvSpPr/>
          <p:nvPr/>
        </p:nvSpPr>
        <p:spPr>
          <a:xfrm>
            <a:off x="13263987" y="0"/>
            <a:ext cx="8209002" cy="10287000"/>
          </a:xfrm>
          <a:custGeom>
            <a:avLst/>
            <a:gdLst/>
            <a:ahLst/>
            <a:cxnLst/>
            <a:rect l="l" t="t" r="r" b="b"/>
            <a:pathLst>
              <a:path w="8209002" h="10287000">
                <a:moveTo>
                  <a:pt x="0" y="0"/>
                </a:moveTo>
                <a:lnTo>
                  <a:pt x="8209002" y="0"/>
                </a:lnTo>
                <a:lnTo>
                  <a:pt x="820900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5235" r="-1250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11304890" cy="1478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 PRECISION &amp; RECALL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24000" y="4421882"/>
            <a:ext cx="7422025" cy="448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Which one should we prioritize?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8975978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 LOGISTIC REGRESSION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035395" y="0"/>
            <a:ext cx="7941848" cy="10287000"/>
            <a:chOff x="0" y="0"/>
            <a:chExt cx="1058913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589085" cy="13716000"/>
            </a:xfrm>
            <a:custGeom>
              <a:avLst/>
              <a:gdLst/>
              <a:ahLst/>
              <a:cxnLst/>
              <a:rect l="l" t="t" r="r" b="b"/>
              <a:pathLst>
                <a:path w="10589085" h="13716000">
                  <a:moveTo>
                    <a:pt x="0" y="0"/>
                  </a:moveTo>
                  <a:lnTo>
                    <a:pt x="10589085" y="0"/>
                  </a:lnTo>
                  <a:lnTo>
                    <a:pt x="10589085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6" name="Freeform 6"/>
          <p:cNvSpPr/>
          <p:nvPr/>
        </p:nvSpPr>
        <p:spPr>
          <a:xfrm>
            <a:off x="1831746" y="4442008"/>
            <a:ext cx="7364137" cy="5049303"/>
          </a:xfrm>
          <a:custGeom>
            <a:avLst/>
            <a:gdLst/>
            <a:ahLst/>
            <a:cxnLst/>
            <a:rect l="l" t="t" r="r" b="b"/>
            <a:pathLst>
              <a:path w="7364137" h="5049303">
                <a:moveTo>
                  <a:pt x="0" y="0"/>
                </a:moveTo>
                <a:lnTo>
                  <a:pt x="7364137" y="0"/>
                </a:lnTo>
                <a:lnTo>
                  <a:pt x="7364137" y="5049303"/>
                </a:lnTo>
                <a:lnTo>
                  <a:pt x="0" y="50493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2" r="-42"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7" name="Group 7"/>
          <p:cNvGrpSpPr/>
          <p:nvPr/>
        </p:nvGrpSpPr>
        <p:grpSpPr>
          <a:xfrm>
            <a:off x="8881057" y="4996158"/>
            <a:ext cx="631997" cy="1983330"/>
            <a:chOff x="0" y="0"/>
            <a:chExt cx="882227" cy="27686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81761" cy="2768600"/>
            </a:xfrm>
            <a:custGeom>
              <a:avLst/>
              <a:gdLst/>
              <a:ahLst/>
              <a:cxnLst/>
              <a:rect l="l" t="t" r="r" b="b"/>
              <a:pathLst>
                <a:path w="881761" h="2768600">
                  <a:moveTo>
                    <a:pt x="881761" y="619252"/>
                  </a:moveTo>
                  <a:lnTo>
                    <a:pt x="863092" y="671449"/>
                  </a:lnTo>
                  <a:lnTo>
                    <a:pt x="818642" y="696341"/>
                  </a:lnTo>
                  <a:lnTo>
                    <a:pt x="788162" y="696595"/>
                  </a:lnTo>
                  <a:lnTo>
                    <a:pt x="760095" y="685673"/>
                  </a:lnTo>
                  <a:lnTo>
                    <a:pt x="738124" y="663702"/>
                  </a:lnTo>
                  <a:lnTo>
                    <a:pt x="518668" y="337058"/>
                  </a:lnTo>
                  <a:lnTo>
                    <a:pt x="518668" y="2768600"/>
                  </a:lnTo>
                  <a:lnTo>
                    <a:pt x="362077" y="2768600"/>
                  </a:lnTo>
                  <a:lnTo>
                    <a:pt x="362077" y="337058"/>
                  </a:lnTo>
                  <a:lnTo>
                    <a:pt x="142621" y="663702"/>
                  </a:lnTo>
                  <a:lnTo>
                    <a:pt x="119634" y="685673"/>
                  </a:lnTo>
                  <a:lnTo>
                    <a:pt x="91694" y="696595"/>
                  </a:lnTo>
                  <a:lnTo>
                    <a:pt x="61849" y="696341"/>
                  </a:lnTo>
                  <a:lnTo>
                    <a:pt x="33020" y="684530"/>
                  </a:lnTo>
                  <a:lnTo>
                    <a:pt x="10922" y="661543"/>
                  </a:lnTo>
                  <a:lnTo>
                    <a:pt x="0" y="633603"/>
                  </a:lnTo>
                  <a:lnTo>
                    <a:pt x="254" y="603758"/>
                  </a:lnTo>
                  <a:lnTo>
                    <a:pt x="375031" y="36576"/>
                  </a:lnTo>
                  <a:lnTo>
                    <a:pt x="421386" y="2413"/>
                  </a:lnTo>
                  <a:lnTo>
                    <a:pt x="440309" y="0"/>
                  </a:lnTo>
                  <a:lnTo>
                    <a:pt x="459359" y="2413"/>
                  </a:lnTo>
                  <a:lnTo>
                    <a:pt x="505587" y="34036"/>
                  </a:lnTo>
                  <a:lnTo>
                    <a:pt x="868680" y="574802"/>
                  </a:lnTo>
                  <a:lnTo>
                    <a:pt x="880745" y="607441"/>
                  </a:lnTo>
                  <a:lnTo>
                    <a:pt x="881634" y="619125"/>
                  </a:lnTo>
                  <a:close/>
                </a:path>
              </a:pathLst>
            </a:custGeom>
            <a:solidFill>
              <a:srgbClr val="008037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1560520" y="4695982"/>
            <a:ext cx="6118695" cy="2103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How do you relate the decision boundary to precision/recall in the logistic regression algorithm?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8880900" y="7127890"/>
            <a:ext cx="631997" cy="1983330"/>
            <a:chOff x="0" y="0"/>
            <a:chExt cx="882227" cy="27686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81507" cy="2768600"/>
            </a:xfrm>
            <a:custGeom>
              <a:avLst/>
              <a:gdLst/>
              <a:ahLst/>
              <a:cxnLst/>
              <a:rect l="l" t="t" r="r" b="b"/>
              <a:pathLst>
                <a:path w="881507" h="2768600">
                  <a:moveTo>
                    <a:pt x="0" y="2149348"/>
                  </a:moveTo>
                  <a:lnTo>
                    <a:pt x="18669" y="2097151"/>
                  </a:lnTo>
                  <a:lnTo>
                    <a:pt x="63119" y="2072259"/>
                  </a:lnTo>
                  <a:lnTo>
                    <a:pt x="93599" y="2072005"/>
                  </a:lnTo>
                  <a:lnTo>
                    <a:pt x="121666" y="2082927"/>
                  </a:lnTo>
                  <a:lnTo>
                    <a:pt x="143637" y="2104898"/>
                  </a:lnTo>
                  <a:lnTo>
                    <a:pt x="362966" y="2431542"/>
                  </a:lnTo>
                  <a:lnTo>
                    <a:pt x="362966" y="0"/>
                  </a:lnTo>
                  <a:lnTo>
                    <a:pt x="519684" y="0"/>
                  </a:lnTo>
                  <a:lnTo>
                    <a:pt x="519684" y="2431542"/>
                  </a:lnTo>
                  <a:lnTo>
                    <a:pt x="739013" y="2104898"/>
                  </a:lnTo>
                  <a:lnTo>
                    <a:pt x="762000" y="2082927"/>
                  </a:lnTo>
                  <a:lnTo>
                    <a:pt x="789940" y="2072005"/>
                  </a:lnTo>
                  <a:lnTo>
                    <a:pt x="819785" y="2072259"/>
                  </a:lnTo>
                  <a:lnTo>
                    <a:pt x="848614" y="2084070"/>
                  </a:lnTo>
                  <a:lnTo>
                    <a:pt x="870585" y="2107057"/>
                  </a:lnTo>
                  <a:lnTo>
                    <a:pt x="881507" y="2134997"/>
                  </a:lnTo>
                  <a:lnTo>
                    <a:pt x="881253" y="2164842"/>
                  </a:lnTo>
                  <a:lnTo>
                    <a:pt x="506476" y="2732024"/>
                  </a:lnTo>
                  <a:lnTo>
                    <a:pt x="460248" y="2766187"/>
                  </a:lnTo>
                  <a:lnTo>
                    <a:pt x="441198" y="2768600"/>
                  </a:lnTo>
                  <a:lnTo>
                    <a:pt x="422148" y="2766187"/>
                  </a:lnTo>
                  <a:lnTo>
                    <a:pt x="375920" y="2734564"/>
                  </a:lnTo>
                  <a:lnTo>
                    <a:pt x="13081" y="2193798"/>
                  </a:lnTo>
                  <a:lnTo>
                    <a:pt x="889" y="2161032"/>
                  </a:lnTo>
                  <a:lnTo>
                    <a:pt x="0" y="2149348"/>
                  </a:lnTo>
                  <a:close/>
                </a:path>
              </a:pathLst>
            </a:custGeom>
            <a:solidFill>
              <a:srgbClr val="535353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909085" y="9588315"/>
            <a:ext cx="220774" cy="413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2"/>
              </a:lnSpc>
            </a:pPr>
            <a:r>
              <a:rPr lang="en-US" sz="2626" spc="37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z</a:t>
            </a:r>
          </a:p>
        </p:txBody>
      </p:sp>
      <p:sp>
        <p:nvSpPr>
          <p:cNvPr id="13" name="TextBox 13"/>
          <p:cNvSpPr txBox="1"/>
          <p:nvPr/>
        </p:nvSpPr>
        <p:spPr>
          <a:xfrm rot="-5400000">
            <a:off x="383056" y="6660819"/>
            <a:ext cx="1721312" cy="43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2"/>
              </a:lnSpc>
            </a:pPr>
            <a:r>
              <a:rPr lang="en-US" sz="2626" spc="95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Sigmoid(z)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01177" y="5785641"/>
            <a:ext cx="1109937" cy="413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2"/>
              </a:lnSpc>
            </a:pPr>
            <a:r>
              <a:rPr lang="en-US" sz="2626" spc="25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Class 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53334" y="7680109"/>
            <a:ext cx="1177261" cy="413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52"/>
              </a:lnSpc>
            </a:pPr>
            <a:r>
              <a:rPr lang="en-US" sz="2626" spc="25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Class 0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8545" y="7028488"/>
            <a:ext cx="18288000" cy="5810401"/>
            <a:chOff x="0" y="0"/>
            <a:chExt cx="2833290" cy="9001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33290" cy="900183"/>
            </a:xfrm>
            <a:custGeom>
              <a:avLst/>
              <a:gdLst/>
              <a:ahLst/>
              <a:cxnLst/>
              <a:rect l="l" t="t" r="r" b="b"/>
              <a:pathLst>
                <a:path w="2833290" h="900183">
                  <a:moveTo>
                    <a:pt x="0" y="0"/>
                  </a:moveTo>
                  <a:lnTo>
                    <a:pt x="2833290" y="0"/>
                  </a:lnTo>
                  <a:lnTo>
                    <a:pt x="2833290" y="900183"/>
                  </a:lnTo>
                  <a:lnTo>
                    <a:pt x="0" y="900183"/>
                  </a:lnTo>
                  <a:close/>
                </a:path>
              </a:pathLst>
            </a:custGeom>
            <a:blipFill>
              <a:blip r:embed="rId4"/>
              <a:stretch>
                <a:fillRect t="-109699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Freeform 5"/>
          <p:cNvSpPr/>
          <p:nvPr/>
        </p:nvSpPr>
        <p:spPr>
          <a:xfrm>
            <a:off x="10874004" y="4442524"/>
            <a:ext cx="5628735" cy="970046"/>
          </a:xfrm>
          <a:custGeom>
            <a:avLst/>
            <a:gdLst/>
            <a:ahLst/>
            <a:cxnLst/>
            <a:rect l="l" t="t" r="r" b="b"/>
            <a:pathLst>
              <a:path w="5628735" h="970046">
                <a:moveTo>
                  <a:pt x="0" y="0"/>
                </a:moveTo>
                <a:lnTo>
                  <a:pt x="5628735" y="0"/>
                </a:lnTo>
                <a:lnTo>
                  <a:pt x="5628735" y="970046"/>
                </a:lnTo>
                <a:lnTo>
                  <a:pt x="0" y="9700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1" b="-21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15557091" cy="1478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 F1 SCORE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24000" y="3058106"/>
            <a:ext cx="14978739" cy="87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Trade-off between both such that the algorithm doesn't improve too much one of them at the expense of the other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8975978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 ROC CURVE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035395" y="0"/>
            <a:ext cx="7941848" cy="10287000"/>
            <a:chOff x="0" y="0"/>
            <a:chExt cx="1058913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589085" cy="13716000"/>
            </a:xfrm>
            <a:custGeom>
              <a:avLst/>
              <a:gdLst/>
              <a:ahLst/>
              <a:cxnLst/>
              <a:rect l="l" t="t" r="r" b="b"/>
              <a:pathLst>
                <a:path w="10589085" h="13716000">
                  <a:moveTo>
                    <a:pt x="0" y="0"/>
                  </a:moveTo>
                  <a:lnTo>
                    <a:pt x="10589085" y="0"/>
                  </a:lnTo>
                  <a:lnTo>
                    <a:pt x="10589085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EEEEE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1530880" y="4340299"/>
            <a:ext cx="6118695" cy="4198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It is a plot of the false positive rate (x-axis) versus the true positive rate (y-axis) for a number of different candidate threshold values between 0.0 and 1.0. Put another way, it plots the false alarm rate versus the hit rate.</a:t>
            </a:r>
          </a:p>
        </p:txBody>
      </p:sp>
      <p:sp>
        <p:nvSpPr>
          <p:cNvPr id="7" name="Freeform 7"/>
          <p:cNvSpPr/>
          <p:nvPr/>
        </p:nvSpPr>
        <p:spPr>
          <a:xfrm>
            <a:off x="1524000" y="4109830"/>
            <a:ext cx="7239036" cy="5185042"/>
          </a:xfrm>
          <a:custGeom>
            <a:avLst/>
            <a:gdLst/>
            <a:ahLst/>
            <a:cxnLst/>
            <a:rect l="l" t="t" r="r" b="b"/>
            <a:pathLst>
              <a:path w="7239036" h="5185042">
                <a:moveTo>
                  <a:pt x="0" y="0"/>
                </a:moveTo>
                <a:lnTo>
                  <a:pt x="7239036" y="0"/>
                </a:lnTo>
                <a:lnTo>
                  <a:pt x="7239036" y="5185043"/>
                </a:lnTo>
                <a:lnTo>
                  <a:pt x="0" y="51850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79" b="-18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8" name="TextBox 8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Freeform 3"/>
          <p:cNvSpPr/>
          <p:nvPr/>
        </p:nvSpPr>
        <p:spPr>
          <a:xfrm>
            <a:off x="9144000" y="0"/>
            <a:ext cx="12742892" cy="10287000"/>
          </a:xfrm>
          <a:custGeom>
            <a:avLst/>
            <a:gdLst/>
            <a:ahLst/>
            <a:cxnLst/>
            <a:rect l="l" t="t" r="r" b="b"/>
            <a:pathLst>
              <a:path w="12742892" h="10287000">
                <a:moveTo>
                  <a:pt x="0" y="0"/>
                </a:moveTo>
                <a:lnTo>
                  <a:pt x="12742892" y="0"/>
                </a:lnTo>
                <a:lnTo>
                  <a:pt x="1274289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1166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4" name="TextBox 4"/>
          <p:cNvSpPr txBox="1"/>
          <p:nvPr/>
        </p:nvSpPr>
        <p:spPr>
          <a:xfrm>
            <a:off x="1524000" y="1800995"/>
            <a:ext cx="7620000" cy="208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ANY QUESTIONS 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6448659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</a:t>
            </a:r>
          </a:p>
          <a:p>
            <a:pPr algn="l">
              <a:lnSpc>
                <a:spcPts val="5472"/>
              </a:lnSpc>
            </a:pPr>
            <a:r>
              <a:rPr lang="en-US" sz="5700" spc="438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ACCURACY</a:t>
            </a:r>
          </a:p>
          <a:p>
            <a:pPr algn="l">
              <a:lnSpc>
                <a:spcPts val="5472"/>
              </a:lnSpc>
            </a:pPr>
            <a:endParaRPr lang="en-US" sz="5700" spc="438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524000" y="3250066"/>
            <a:ext cx="11303321" cy="87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So far we have just been evaluating the performance of our algorithms based on accuracy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609470" y="3146800"/>
            <a:ext cx="4431979" cy="173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#correct Prediction 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Total # of Predictions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3481685" y="3726719"/>
            <a:ext cx="3579594" cy="196215"/>
            <a:chOff x="0" y="0"/>
            <a:chExt cx="4772792" cy="2616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772070" cy="260985"/>
            </a:xfrm>
            <a:custGeom>
              <a:avLst/>
              <a:gdLst/>
              <a:ahLst/>
              <a:cxnLst/>
              <a:rect l="l" t="t" r="r" b="b"/>
              <a:pathLst>
                <a:path w="4772070" h="260985">
                  <a:moveTo>
                    <a:pt x="4772070" y="260985"/>
                  </a:moveTo>
                  <a:lnTo>
                    <a:pt x="0" y="260985"/>
                  </a:lnTo>
                  <a:lnTo>
                    <a:pt x="0" y="0"/>
                  </a:lnTo>
                  <a:lnTo>
                    <a:pt x="3743862" y="0"/>
                  </a:lnTo>
                  <a:lnTo>
                    <a:pt x="4772070" y="0"/>
                  </a:lnTo>
                  <a:lnTo>
                    <a:pt x="4772070" y="260985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6448659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</a:t>
            </a:r>
          </a:p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ACCURACY</a:t>
            </a:r>
          </a:p>
          <a:p>
            <a:pPr algn="l">
              <a:lnSpc>
                <a:spcPts val="5472"/>
              </a:lnSpc>
            </a:pPr>
            <a:endParaRPr lang="en-US" sz="5700" spc="632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524000" y="3250066"/>
            <a:ext cx="11246559" cy="87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So far we have just been evaluating the performance of our algorithms based on </a:t>
            </a:r>
            <a:r>
              <a:rPr lang="en-US" sz="2464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accuracy</a:t>
            </a:r>
          </a:p>
        </p:txBody>
      </p:sp>
      <p:sp>
        <p:nvSpPr>
          <p:cNvPr id="5" name="Freeform 5"/>
          <p:cNvSpPr/>
          <p:nvPr/>
        </p:nvSpPr>
        <p:spPr>
          <a:xfrm>
            <a:off x="1524000" y="5350362"/>
            <a:ext cx="11839574" cy="3582068"/>
          </a:xfrm>
          <a:custGeom>
            <a:avLst/>
            <a:gdLst/>
            <a:ahLst/>
            <a:cxnLst/>
            <a:rect l="l" t="t" r="r" b="b"/>
            <a:pathLst>
              <a:path w="11839574" h="3582068">
                <a:moveTo>
                  <a:pt x="0" y="0"/>
                </a:moveTo>
                <a:lnTo>
                  <a:pt x="11839574" y="0"/>
                </a:lnTo>
                <a:lnTo>
                  <a:pt x="11839574" y="3582068"/>
                </a:lnTo>
                <a:lnTo>
                  <a:pt x="0" y="35820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" r="-2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609470" y="3146800"/>
            <a:ext cx="4431979" cy="173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#correct Prediction 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Total # of Predictions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3481685" y="3726719"/>
            <a:ext cx="3579594" cy="196215"/>
            <a:chOff x="0" y="0"/>
            <a:chExt cx="4772792" cy="2616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2070" cy="260985"/>
            </a:xfrm>
            <a:custGeom>
              <a:avLst/>
              <a:gdLst/>
              <a:ahLst/>
              <a:cxnLst/>
              <a:rect l="l" t="t" r="r" b="b"/>
              <a:pathLst>
                <a:path w="4772070" h="260985">
                  <a:moveTo>
                    <a:pt x="4772070" y="260985"/>
                  </a:moveTo>
                  <a:lnTo>
                    <a:pt x="0" y="260985"/>
                  </a:lnTo>
                  <a:lnTo>
                    <a:pt x="0" y="0"/>
                  </a:lnTo>
                  <a:lnTo>
                    <a:pt x="3743862" y="0"/>
                  </a:lnTo>
                  <a:lnTo>
                    <a:pt x="4772070" y="0"/>
                  </a:lnTo>
                  <a:lnTo>
                    <a:pt x="4772070" y="260985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/>
            <a:lstStyle/>
            <a:p>
              <a:endParaRPr lang="en-PT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6448659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</a:t>
            </a:r>
          </a:p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ACCURACY</a:t>
            </a:r>
          </a:p>
          <a:p>
            <a:pPr algn="l">
              <a:lnSpc>
                <a:spcPts val="5472"/>
              </a:lnSpc>
            </a:pPr>
            <a:endParaRPr lang="en-US" sz="5700" spc="632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524000" y="3250066"/>
            <a:ext cx="10822783" cy="87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 dirty="0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So far we have just been evaluating the performance of our algorithms based on </a:t>
            </a:r>
            <a:r>
              <a:rPr lang="en-US" sz="2464" dirty="0">
                <a:solidFill>
                  <a:schemeClr val="tx2">
                    <a:lumMod val="60000"/>
                    <a:lumOff val="40000"/>
                  </a:schemeClr>
                </a:solidFill>
                <a:latin typeface="Poppins Bold"/>
                <a:ea typeface="Poppins Bold"/>
                <a:cs typeface="Poppins Bold"/>
                <a:sym typeface="Poppins Bold"/>
              </a:rPr>
              <a:t>accuracy</a:t>
            </a:r>
          </a:p>
        </p:txBody>
      </p:sp>
      <p:sp>
        <p:nvSpPr>
          <p:cNvPr id="5" name="Freeform 5"/>
          <p:cNvSpPr/>
          <p:nvPr/>
        </p:nvSpPr>
        <p:spPr>
          <a:xfrm>
            <a:off x="1524000" y="5676232"/>
            <a:ext cx="11839574" cy="3582068"/>
          </a:xfrm>
          <a:custGeom>
            <a:avLst/>
            <a:gdLst/>
            <a:ahLst/>
            <a:cxnLst/>
            <a:rect l="l" t="t" r="r" b="b"/>
            <a:pathLst>
              <a:path w="11839574" h="3582068">
                <a:moveTo>
                  <a:pt x="0" y="0"/>
                </a:moveTo>
                <a:lnTo>
                  <a:pt x="11839574" y="0"/>
                </a:lnTo>
                <a:lnTo>
                  <a:pt x="11839574" y="3582068"/>
                </a:lnTo>
                <a:lnTo>
                  <a:pt x="0" y="35820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" r="-52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609470" y="2607129"/>
            <a:ext cx="4431979" cy="173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#correct Prediction 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Total # of Predictions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3481685" y="3187047"/>
            <a:ext cx="3579594" cy="196215"/>
            <a:chOff x="0" y="0"/>
            <a:chExt cx="4772792" cy="2616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72070" cy="260985"/>
            </a:xfrm>
            <a:custGeom>
              <a:avLst/>
              <a:gdLst/>
              <a:ahLst/>
              <a:cxnLst/>
              <a:rect l="l" t="t" r="r" b="b"/>
              <a:pathLst>
                <a:path w="4772070" h="260985">
                  <a:moveTo>
                    <a:pt x="4772070" y="260985"/>
                  </a:moveTo>
                  <a:lnTo>
                    <a:pt x="0" y="260985"/>
                  </a:lnTo>
                  <a:lnTo>
                    <a:pt x="0" y="0"/>
                  </a:lnTo>
                  <a:lnTo>
                    <a:pt x="3743862" y="0"/>
                  </a:lnTo>
                  <a:lnTo>
                    <a:pt x="4772070" y="0"/>
                  </a:lnTo>
                  <a:lnTo>
                    <a:pt x="4772070" y="260985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/>
            <a:lstStyle/>
            <a:p>
              <a:endParaRPr lang="en-PT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6448659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</a:t>
            </a:r>
          </a:p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ACCURACY</a:t>
            </a:r>
          </a:p>
          <a:p>
            <a:pPr algn="l">
              <a:lnSpc>
                <a:spcPts val="5472"/>
              </a:lnSpc>
            </a:pPr>
            <a:endParaRPr lang="en-US" sz="5700" spc="632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524000" y="5676232"/>
            <a:ext cx="11839574" cy="3582068"/>
          </a:xfrm>
          <a:custGeom>
            <a:avLst/>
            <a:gdLst/>
            <a:ahLst/>
            <a:cxnLst/>
            <a:rect l="l" t="t" r="r" b="b"/>
            <a:pathLst>
              <a:path w="11839574" h="3582068">
                <a:moveTo>
                  <a:pt x="0" y="0"/>
                </a:moveTo>
                <a:lnTo>
                  <a:pt x="11839574" y="0"/>
                </a:lnTo>
                <a:lnTo>
                  <a:pt x="11839574" y="3582068"/>
                </a:lnTo>
                <a:lnTo>
                  <a:pt x="0" y="35820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" r="-52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5" name="TextBox 5"/>
          <p:cNvSpPr txBox="1"/>
          <p:nvPr/>
        </p:nvSpPr>
        <p:spPr>
          <a:xfrm>
            <a:off x="13609470" y="2607129"/>
            <a:ext cx="4431979" cy="173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#correct Prediction 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Total # of Predictions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3481685" y="3187047"/>
            <a:ext cx="3579594" cy="196215"/>
            <a:chOff x="0" y="0"/>
            <a:chExt cx="4772792" cy="26162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772070" cy="260985"/>
            </a:xfrm>
            <a:custGeom>
              <a:avLst/>
              <a:gdLst/>
              <a:ahLst/>
              <a:cxnLst/>
              <a:rect l="l" t="t" r="r" b="b"/>
              <a:pathLst>
                <a:path w="4772070" h="260985">
                  <a:moveTo>
                    <a:pt x="4772070" y="260985"/>
                  </a:moveTo>
                  <a:lnTo>
                    <a:pt x="0" y="260985"/>
                  </a:lnTo>
                  <a:lnTo>
                    <a:pt x="0" y="0"/>
                  </a:lnTo>
                  <a:lnTo>
                    <a:pt x="3743862" y="0"/>
                  </a:lnTo>
                  <a:lnTo>
                    <a:pt x="4772070" y="0"/>
                  </a:lnTo>
                  <a:lnTo>
                    <a:pt x="4772070" y="260985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8" name="Freeform 8"/>
          <p:cNvSpPr/>
          <p:nvPr/>
        </p:nvSpPr>
        <p:spPr>
          <a:xfrm>
            <a:off x="10229523" y="4366897"/>
            <a:ext cx="6759894" cy="852135"/>
          </a:xfrm>
          <a:custGeom>
            <a:avLst/>
            <a:gdLst/>
            <a:ahLst/>
            <a:cxnLst/>
            <a:rect l="l" t="t" r="r" b="b"/>
            <a:pathLst>
              <a:path w="6759894" h="852135">
                <a:moveTo>
                  <a:pt x="0" y="0"/>
                </a:moveTo>
                <a:lnTo>
                  <a:pt x="6759893" y="0"/>
                </a:lnTo>
                <a:lnTo>
                  <a:pt x="6759893" y="852135"/>
                </a:lnTo>
                <a:lnTo>
                  <a:pt x="0" y="8521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9" name="TextBox 9"/>
          <p:cNvSpPr txBox="1"/>
          <p:nvPr/>
        </p:nvSpPr>
        <p:spPr>
          <a:xfrm>
            <a:off x="1524000" y="3250066"/>
            <a:ext cx="10822783" cy="87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 dirty="0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So far we have just been evaluating the performance of our algorithms based on </a:t>
            </a:r>
            <a:r>
              <a:rPr lang="en-US" sz="2464" dirty="0">
                <a:solidFill>
                  <a:schemeClr val="tx2">
                    <a:lumMod val="60000"/>
                    <a:lumOff val="40000"/>
                  </a:schemeClr>
                </a:solidFill>
                <a:latin typeface="Poppins Bold"/>
                <a:ea typeface="Poppins Bold"/>
                <a:cs typeface="Poppins Bold"/>
                <a:sym typeface="Poppins Bold"/>
              </a:rPr>
              <a:t>accuracy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6448659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-</a:t>
            </a:r>
          </a:p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ACCURACY</a:t>
            </a:r>
          </a:p>
          <a:p>
            <a:pPr algn="l">
              <a:lnSpc>
                <a:spcPts val="5472"/>
              </a:lnSpc>
            </a:pPr>
            <a:endParaRPr lang="en-US" sz="5700" spc="632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609470" y="3146800"/>
            <a:ext cx="4431979" cy="173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#correct Prediction 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Total # of Predictions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3481685" y="3726719"/>
            <a:ext cx="3579594" cy="196215"/>
            <a:chOff x="0" y="0"/>
            <a:chExt cx="4772792" cy="26162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772070" cy="260985"/>
            </a:xfrm>
            <a:custGeom>
              <a:avLst/>
              <a:gdLst/>
              <a:ahLst/>
              <a:cxnLst/>
              <a:rect l="l" t="t" r="r" b="b"/>
              <a:pathLst>
                <a:path w="4772070" h="260985">
                  <a:moveTo>
                    <a:pt x="4772070" y="260985"/>
                  </a:moveTo>
                  <a:lnTo>
                    <a:pt x="0" y="260985"/>
                  </a:lnTo>
                  <a:lnTo>
                    <a:pt x="0" y="0"/>
                  </a:lnTo>
                  <a:lnTo>
                    <a:pt x="3743862" y="0"/>
                  </a:lnTo>
                  <a:lnTo>
                    <a:pt x="4772070" y="0"/>
                  </a:lnTo>
                  <a:lnTo>
                    <a:pt x="4772070" y="260985"/>
                  </a:lnTo>
                  <a:close/>
                </a:path>
              </a:pathLst>
            </a:custGeom>
            <a:solidFill>
              <a:srgbClr val="004AAC"/>
            </a:solid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7" name="Freeform 7"/>
          <p:cNvSpPr/>
          <p:nvPr/>
        </p:nvSpPr>
        <p:spPr>
          <a:xfrm>
            <a:off x="0" y="7165286"/>
            <a:ext cx="18288000" cy="8229600"/>
          </a:xfrm>
          <a:custGeom>
            <a:avLst/>
            <a:gdLst/>
            <a:ahLst/>
            <a:cxnLst/>
            <a:rect l="l" t="t" r="r" b="b"/>
            <a:pathLst>
              <a:path w="18288000" h="8229600">
                <a:moveTo>
                  <a:pt x="0" y="0"/>
                </a:moveTo>
                <a:lnTo>
                  <a:pt x="18288000" y="0"/>
                </a:lnTo>
                <a:lnTo>
                  <a:pt x="182880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7639" b="-10416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8" name="TextBox 8"/>
          <p:cNvSpPr txBox="1"/>
          <p:nvPr/>
        </p:nvSpPr>
        <p:spPr>
          <a:xfrm>
            <a:off x="1524000" y="3250066"/>
            <a:ext cx="10822783" cy="3020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How can accuracy be deceptive?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32150" lvl="1" indent="-266075" algn="l">
              <a:lnSpc>
                <a:spcPts val="3401"/>
              </a:lnSpc>
              <a:buFont typeface="Arial"/>
              <a:buChar char="•"/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Imbalanced Datasets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32150" lvl="1" indent="-266075" algn="l">
              <a:lnSpc>
                <a:spcPts val="3401"/>
              </a:lnSpc>
              <a:buFont typeface="Arial"/>
              <a:buChar char="•"/>
            </a:pPr>
            <a:r>
              <a:rPr lang="en-US" sz="2464">
                <a:solidFill>
                  <a:srgbClr val="1B1918"/>
                </a:solidFill>
                <a:latin typeface="Poppins Bold"/>
                <a:ea typeface="Poppins Bold"/>
                <a:cs typeface="Poppins Bold"/>
                <a:sym typeface="Poppins Bold"/>
              </a:rPr>
              <a:t>Importance of incorrect prediction of a certain class</a:t>
            </a:r>
          </a:p>
          <a:p>
            <a:pPr algn="l">
              <a:lnSpc>
                <a:spcPts val="3401"/>
              </a:lnSpc>
            </a:pPr>
            <a:endParaRPr lang="en-US" sz="2464">
              <a:solidFill>
                <a:srgbClr val="1B191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Freeform 3"/>
          <p:cNvSpPr/>
          <p:nvPr/>
        </p:nvSpPr>
        <p:spPr>
          <a:xfrm>
            <a:off x="1707008" y="4028665"/>
            <a:ext cx="10027798" cy="2229670"/>
          </a:xfrm>
          <a:custGeom>
            <a:avLst/>
            <a:gdLst/>
            <a:ahLst/>
            <a:cxnLst/>
            <a:rect l="l" t="t" r="r" b="b"/>
            <a:pathLst>
              <a:path w="10027798" h="2229670">
                <a:moveTo>
                  <a:pt x="0" y="0"/>
                </a:moveTo>
                <a:lnTo>
                  <a:pt x="10027798" y="0"/>
                </a:lnTo>
                <a:lnTo>
                  <a:pt x="10027798" y="2229670"/>
                </a:lnTo>
                <a:lnTo>
                  <a:pt x="0" y="22296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5" r="-65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4" name="Freeform 4"/>
          <p:cNvSpPr/>
          <p:nvPr/>
        </p:nvSpPr>
        <p:spPr>
          <a:xfrm>
            <a:off x="11615994" y="6258335"/>
            <a:ext cx="6356665" cy="770995"/>
          </a:xfrm>
          <a:custGeom>
            <a:avLst/>
            <a:gdLst/>
            <a:ahLst/>
            <a:cxnLst/>
            <a:rect l="l" t="t" r="r" b="b"/>
            <a:pathLst>
              <a:path w="6356665" h="770995">
                <a:moveTo>
                  <a:pt x="0" y="0"/>
                </a:moveTo>
                <a:lnTo>
                  <a:pt x="6356665" y="0"/>
                </a:lnTo>
                <a:lnTo>
                  <a:pt x="6356665" y="770995"/>
                </a:lnTo>
                <a:lnTo>
                  <a:pt x="0" y="77099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29" b="-12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5" name="Freeform 5"/>
          <p:cNvSpPr/>
          <p:nvPr/>
        </p:nvSpPr>
        <p:spPr>
          <a:xfrm>
            <a:off x="-133205" y="7543680"/>
            <a:ext cx="18421205" cy="8229600"/>
          </a:xfrm>
          <a:custGeom>
            <a:avLst/>
            <a:gdLst/>
            <a:ahLst/>
            <a:cxnLst/>
            <a:rect l="l" t="t" r="r" b="b"/>
            <a:pathLst>
              <a:path w="18421205" h="8229600">
                <a:moveTo>
                  <a:pt x="0" y="0"/>
                </a:moveTo>
                <a:lnTo>
                  <a:pt x="18421205" y="0"/>
                </a:lnTo>
                <a:lnTo>
                  <a:pt x="1842120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33045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16448659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– </a:t>
            </a:r>
          </a:p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CONFUSION MATRIX</a:t>
            </a:r>
          </a:p>
          <a:p>
            <a:pPr algn="l">
              <a:lnSpc>
                <a:spcPts val="5472"/>
              </a:lnSpc>
            </a:pPr>
            <a:endParaRPr lang="en-US" sz="5700" spc="632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03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Freeform 3"/>
          <p:cNvSpPr/>
          <p:nvPr/>
        </p:nvSpPr>
        <p:spPr>
          <a:xfrm>
            <a:off x="11426014" y="8217599"/>
            <a:ext cx="6356665" cy="770995"/>
          </a:xfrm>
          <a:custGeom>
            <a:avLst/>
            <a:gdLst/>
            <a:ahLst/>
            <a:cxnLst/>
            <a:rect l="l" t="t" r="r" b="b"/>
            <a:pathLst>
              <a:path w="6356665" h="770995">
                <a:moveTo>
                  <a:pt x="0" y="0"/>
                </a:moveTo>
                <a:lnTo>
                  <a:pt x="6356665" y="0"/>
                </a:lnTo>
                <a:lnTo>
                  <a:pt x="6356665" y="770995"/>
                </a:lnTo>
                <a:lnTo>
                  <a:pt x="0" y="7709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29" b="-12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5" name="TextBox 5"/>
          <p:cNvSpPr txBox="1"/>
          <p:nvPr/>
        </p:nvSpPr>
        <p:spPr>
          <a:xfrm>
            <a:off x="1524000" y="1347937"/>
            <a:ext cx="16448659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– </a:t>
            </a:r>
          </a:p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CONFUSION MATRIX</a:t>
            </a:r>
          </a:p>
          <a:p>
            <a:pPr algn="l">
              <a:lnSpc>
                <a:spcPts val="5472"/>
              </a:lnSpc>
            </a:pPr>
            <a:endParaRPr lang="en-US" sz="5700" spc="632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  <p:pic>
        <p:nvPicPr>
          <p:cNvPr id="7" name="object 3">
            <a:extLst>
              <a:ext uri="{FF2B5EF4-FFF2-40B4-BE49-F238E27FC236}">
                <a16:creationId xmlns:a16="http://schemas.microsoft.com/office/drawing/2014/main" id="{C5E20B7E-EA17-F4B7-1CBF-D45378E93815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932152" y="4025969"/>
            <a:ext cx="10027798" cy="2229670"/>
          </a:xfrm>
          <a:prstGeom prst="rect">
            <a:avLst/>
          </a:prstGeom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226C56A1-5437-6E1E-EDB2-1BA286C2051B}"/>
              </a:ext>
            </a:extLst>
          </p:cNvPr>
          <p:cNvSpPr/>
          <p:nvPr/>
        </p:nvSpPr>
        <p:spPr>
          <a:xfrm>
            <a:off x="12197973" y="3157762"/>
            <a:ext cx="2895600" cy="1480820"/>
          </a:xfrm>
          <a:prstGeom prst="wedgeRectCallout">
            <a:avLst>
              <a:gd name="adj1" fmla="val -71736"/>
              <a:gd name="adj2" fmla="val 9752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ysClr val="windowText" lastClr="000000"/>
                </a:solidFill>
              </a:rPr>
              <a:t>Type I error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B6BD02DF-81C1-7C93-EEA1-6A0D1CF71609}"/>
              </a:ext>
            </a:extLst>
          </p:cNvPr>
          <p:cNvSpPr/>
          <p:nvPr/>
        </p:nvSpPr>
        <p:spPr>
          <a:xfrm>
            <a:off x="5873373" y="6814860"/>
            <a:ext cx="2895600" cy="1480820"/>
          </a:xfrm>
          <a:prstGeom prst="wedgeRectCallout">
            <a:avLst>
              <a:gd name="adj1" fmla="val 34313"/>
              <a:gd name="adj2" fmla="val -10523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ysClr val="windowText" lastClr="000000"/>
                </a:solidFill>
              </a:rPr>
              <a:t>Type II error</a:t>
            </a:r>
          </a:p>
        </p:txBody>
      </p:sp>
      <p:pic>
        <p:nvPicPr>
          <p:cNvPr id="10" name="Graphic 9" descr="Thumbs up sign outline">
            <a:extLst>
              <a:ext uri="{FF2B5EF4-FFF2-40B4-BE49-F238E27FC236}">
                <a16:creationId xmlns:a16="http://schemas.microsoft.com/office/drawing/2014/main" id="{8A8A03E7-D4AC-871C-BF37-C323A5688B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78173" y="5048141"/>
            <a:ext cx="479114" cy="479114"/>
          </a:xfrm>
          <a:prstGeom prst="rect">
            <a:avLst/>
          </a:prstGeom>
        </p:spPr>
      </p:pic>
      <p:pic>
        <p:nvPicPr>
          <p:cNvPr id="11" name="Graphic 10" descr="Thumbs up sign outline">
            <a:extLst>
              <a:ext uri="{FF2B5EF4-FFF2-40B4-BE49-F238E27FC236}">
                <a16:creationId xmlns:a16="http://schemas.microsoft.com/office/drawing/2014/main" id="{252C708A-B0B6-7B6B-16E7-B428DA61B3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69061" y="5581541"/>
            <a:ext cx="479114" cy="479114"/>
          </a:xfrm>
          <a:prstGeom prst="rect">
            <a:avLst/>
          </a:prstGeom>
        </p:spPr>
      </p:pic>
      <p:pic>
        <p:nvPicPr>
          <p:cNvPr id="12" name="Graphic 11" descr="Thumbs Down with solid fill">
            <a:extLst>
              <a:ext uri="{FF2B5EF4-FFF2-40B4-BE49-F238E27FC236}">
                <a16:creationId xmlns:a16="http://schemas.microsoft.com/office/drawing/2014/main" id="{E3AFF11A-11E3-182A-E5C6-C640D779229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39491" y="5102427"/>
            <a:ext cx="479114" cy="479114"/>
          </a:xfrm>
          <a:prstGeom prst="rect">
            <a:avLst/>
          </a:prstGeom>
        </p:spPr>
      </p:pic>
      <p:pic>
        <p:nvPicPr>
          <p:cNvPr id="13" name="Graphic 12" descr="Thumbs Down with solid fill">
            <a:extLst>
              <a:ext uri="{FF2B5EF4-FFF2-40B4-BE49-F238E27FC236}">
                <a16:creationId xmlns:a16="http://schemas.microsoft.com/office/drawing/2014/main" id="{A7E9B261-BA0F-7784-804B-D426189296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188551" y="5605713"/>
            <a:ext cx="479114" cy="47911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">
            <a:extLst>
              <a:ext uri="{FF2B5EF4-FFF2-40B4-BE49-F238E27FC236}">
                <a16:creationId xmlns:a16="http://schemas.microsoft.com/office/drawing/2014/main" id="{1873C200-BE67-D4F5-65DE-FCD9D72176E5}"/>
              </a:ext>
            </a:extLst>
          </p:cNvPr>
          <p:cNvSpPr/>
          <p:nvPr/>
        </p:nvSpPr>
        <p:spPr>
          <a:xfrm>
            <a:off x="0" y="103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6448659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PERFORMANCE EVALUATION METRICS – </a:t>
            </a:r>
          </a:p>
          <a:p>
            <a:pPr algn="l">
              <a:lnSpc>
                <a:spcPts val="5472"/>
              </a:lnSpc>
            </a:pPr>
            <a:r>
              <a:rPr lang="en-US" sz="5700" spc="632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CONFUSION MATRIX</a:t>
            </a:r>
          </a:p>
          <a:p>
            <a:pPr algn="l">
              <a:lnSpc>
                <a:spcPts val="5472"/>
              </a:lnSpc>
            </a:pPr>
            <a:endParaRPr lang="en-US" sz="5700" spc="632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1426014" y="8217599"/>
            <a:ext cx="6356665" cy="770995"/>
          </a:xfrm>
          <a:custGeom>
            <a:avLst/>
            <a:gdLst/>
            <a:ahLst/>
            <a:cxnLst/>
            <a:rect l="l" t="t" r="r" b="b"/>
            <a:pathLst>
              <a:path w="6356665" h="770995">
                <a:moveTo>
                  <a:pt x="0" y="0"/>
                </a:moveTo>
                <a:lnTo>
                  <a:pt x="6356665" y="0"/>
                </a:lnTo>
                <a:lnTo>
                  <a:pt x="6356665" y="770995"/>
                </a:lnTo>
                <a:lnTo>
                  <a:pt x="0" y="7709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29" b="-12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8" name="TextBox 18"/>
          <p:cNvSpPr txBox="1"/>
          <p:nvPr/>
        </p:nvSpPr>
        <p:spPr>
          <a:xfrm>
            <a:off x="6789697" y="9677451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Supervised Learning</a:t>
            </a:r>
          </a:p>
        </p:txBody>
      </p:sp>
      <p:pic>
        <p:nvPicPr>
          <p:cNvPr id="20" name="object 3">
            <a:extLst>
              <a:ext uri="{FF2B5EF4-FFF2-40B4-BE49-F238E27FC236}">
                <a16:creationId xmlns:a16="http://schemas.microsoft.com/office/drawing/2014/main" id="{7F954DA1-D1D6-3E06-D801-27622ECA29D8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35579" y="3968928"/>
            <a:ext cx="10027798" cy="2229670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47F922F0-827D-9CB5-D65A-53D99B3DD0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47"/>
          <a:stretch/>
        </p:blipFill>
        <p:spPr bwMode="auto">
          <a:xfrm>
            <a:off x="11721925" y="5143500"/>
            <a:ext cx="2971449" cy="247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3375B9A9-9703-1EC0-705A-F65D8B84CE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49"/>
          <a:stretch/>
        </p:blipFill>
        <p:spPr bwMode="auto">
          <a:xfrm>
            <a:off x="14694511" y="2259400"/>
            <a:ext cx="2983538" cy="247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Speech Bubble: Rectangle 22">
            <a:extLst>
              <a:ext uri="{FF2B5EF4-FFF2-40B4-BE49-F238E27FC236}">
                <a16:creationId xmlns:a16="http://schemas.microsoft.com/office/drawing/2014/main" id="{A28D28E5-1ABD-4775-C9C2-2ABC8F5FDBC3}"/>
              </a:ext>
            </a:extLst>
          </p:cNvPr>
          <p:cNvSpPr/>
          <p:nvPr/>
        </p:nvSpPr>
        <p:spPr>
          <a:xfrm>
            <a:off x="11201400" y="3100721"/>
            <a:ext cx="2895600" cy="1480820"/>
          </a:xfrm>
          <a:prstGeom prst="wedgeRectCallout">
            <a:avLst>
              <a:gd name="adj1" fmla="val -71736"/>
              <a:gd name="adj2" fmla="val 9752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ysClr val="windowText" lastClr="000000"/>
                </a:solidFill>
              </a:rPr>
              <a:t>Type I error</a:t>
            </a:r>
          </a:p>
        </p:txBody>
      </p:sp>
      <p:sp>
        <p:nvSpPr>
          <p:cNvPr id="24" name="Speech Bubble: Rectangle 23">
            <a:extLst>
              <a:ext uri="{FF2B5EF4-FFF2-40B4-BE49-F238E27FC236}">
                <a16:creationId xmlns:a16="http://schemas.microsoft.com/office/drawing/2014/main" id="{82869032-D760-2DCF-EDA4-A66C989A6ED0}"/>
              </a:ext>
            </a:extLst>
          </p:cNvPr>
          <p:cNvSpPr/>
          <p:nvPr/>
        </p:nvSpPr>
        <p:spPr>
          <a:xfrm>
            <a:off x="4876800" y="6757819"/>
            <a:ext cx="2895600" cy="1480820"/>
          </a:xfrm>
          <a:prstGeom prst="wedgeRectCallout">
            <a:avLst>
              <a:gd name="adj1" fmla="val 34313"/>
              <a:gd name="adj2" fmla="val -10523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ysClr val="windowText" lastClr="000000"/>
                </a:solidFill>
              </a:rPr>
              <a:t>Type II error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620</Words>
  <Application>Microsoft Macintosh PowerPoint</Application>
  <PresentationFormat>Custom</PresentationFormat>
  <Paragraphs>140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Tahoma</vt:lpstr>
      <vt:lpstr>Poppins Bold</vt:lpstr>
      <vt:lpstr>Arial</vt:lpstr>
      <vt:lpstr>Poppins</vt:lpstr>
      <vt:lpstr>Quicksand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TEMPLATE.pptx</dc:title>
  <cp:lastModifiedBy>João Rocha Melo</cp:lastModifiedBy>
  <cp:revision>7</cp:revision>
  <dcterms:created xsi:type="dcterms:W3CDTF">2006-08-16T00:00:00Z</dcterms:created>
  <dcterms:modified xsi:type="dcterms:W3CDTF">2024-10-04T16:57:54Z</dcterms:modified>
  <dc:identifier>DAGNevjx4Nw</dc:identifier>
</cp:coreProperties>
</file>

<file path=docProps/thumbnail.jpeg>
</file>